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40" r:id="rId2"/>
    <p:sldId id="257" r:id="rId3"/>
    <p:sldId id="337" r:id="rId4"/>
    <p:sldId id="278" r:id="rId5"/>
    <p:sldId id="268" r:id="rId6"/>
    <p:sldId id="329" r:id="rId7"/>
    <p:sldId id="260" r:id="rId8"/>
    <p:sldId id="269" r:id="rId9"/>
    <p:sldId id="315" r:id="rId10"/>
    <p:sldId id="330" r:id="rId11"/>
    <p:sldId id="274" r:id="rId12"/>
    <p:sldId id="316" r:id="rId13"/>
    <p:sldId id="331" r:id="rId14"/>
    <p:sldId id="327" r:id="rId15"/>
    <p:sldId id="326" r:id="rId16"/>
    <p:sldId id="312" r:id="rId17"/>
    <p:sldId id="321" r:id="rId18"/>
    <p:sldId id="320" r:id="rId19"/>
    <p:sldId id="332" r:id="rId20"/>
    <p:sldId id="313" r:id="rId21"/>
    <p:sldId id="319" r:id="rId22"/>
    <p:sldId id="261" r:id="rId23"/>
    <p:sldId id="293" r:id="rId24"/>
    <p:sldId id="263" r:id="rId25"/>
    <p:sldId id="325" r:id="rId26"/>
    <p:sldId id="338" r:id="rId27"/>
    <p:sldId id="266" r:id="rId28"/>
    <p:sldId id="311" r:id="rId29"/>
    <p:sldId id="323" r:id="rId30"/>
    <p:sldId id="300" r:id="rId31"/>
    <p:sldId id="302" r:id="rId32"/>
    <p:sldId id="314" r:id="rId33"/>
    <p:sldId id="301" r:id="rId34"/>
    <p:sldId id="336" r:id="rId35"/>
    <p:sldId id="303" r:id="rId36"/>
    <p:sldId id="30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FF99"/>
    <a:srgbClr val="FF66FF"/>
    <a:srgbClr val="1BF1F1"/>
    <a:srgbClr val="27E5D3"/>
    <a:srgbClr val="12FA5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91176" autoAdjust="0"/>
  </p:normalViewPr>
  <p:slideViewPr>
    <p:cSldViewPr>
      <p:cViewPr>
        <p:scale>
          <a:sx n="75" d="100"/>
          <a:sy n="75" d="100"/>
        </p:scale>
        <p:origin x="-22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3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rijesh%20kumar\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8"/>
  <c:chart>
    <c:autoTitleDeleted val="1"/>
    <c:plotArea>
      <c:layout>
        <c:manualLayout>
          <c:layoutTarget val="inner"/>
          <c:xMode val="edge"/>
          <c:yMode val="edge"/>
          <c:x val="0.2717379153516743"/>
          <c:y val="0.24413875615975353"/>
          <c:w val="0.48881188434441908"/>
          <c:h val="0.68795746685510695"/>
        </c:manualLayout>
      </c:layout>
      <c:doughnutChart>
        <c:varyColors val="1"/>
        <c:ser>
          <c:idx val="0"/>
          <c:order val="0"/>
          <c:dLbls>
            <c:dLbl>
              <c:idx val="0"/>
              <c:layout/>
              <c:tx>
                <c:rich>
                  <a:bodyPr/>
                  <a:lstStyle/>
                  <a:p>
                    <a:pPr>
                      <a:defRPr lang="en-IN" sz="2800" b="1" i="0" u="none" strike="noStrike" kern="1200" baseline="0" dirty="0">
                        <a:solidFill>
                          <a:schemeClr val="bg1"/>
                        </a:solidFill>
                        <a:latin typeface="+mn-lt"/>
                        <a:ea typeface="+mn-ea"/>
                        <a:cs typeface="+mn-cs"/>
                      </a:defRPr>
                    </a:pPr>
                    <a:r>
                      <a:rPr lang="en-IN" sz="2800" b="1" i="0" u="none" strike="noStrike" kern="1200" baseline="0" dirty="0">
                        <a:solidFill>
                          <a:schemeClr val="bg1"/>
                        </a:solidFill>
                        <a:latin typeface="+mn-lt"/>
                        <a:ea typeface="+mn-ea"/>
                        <a:cs typeface="+mn-cs"/>
                      </a:rPr>
                      <a:t>38%</a:t>
                    </a:r>
                  </a:p>
                </c:rich>
              </c:tx>
              <c:spPr/>
              <c:showPercent val="1"/>
            </c:dLbl>
            <c:dLbl>
              <c:idx val="1"/>
              <c:spPr/>
              <c:txPr>
                <a:bodyPr/>
                <a:lstStyle/>
                <a:p>
                  <a:pPr algn="ctr" rtl="0">
                    <a:defRPr lang="en-IN" sz="2800" b="1" i="0" u="none" strike="noStrike" kern="1200" baseline="0" dirty="0">
                      <a:solidFill>
                        <a:prstClr val="white"/>
                      </a:solidFill>
                      <a:latin typeface="+mn-lt"/>
                      <a:ea typeface="+mn-ea"/>
                      <a:cs typeface="+mn-cs"/>
                    </a:defRPr>
                  </a:pPr>
                  <a:endParaRPr lang="ru-RU"/>
                </a:p>
              </c:txPr>
            </c:dLbl>
            <c:dLbl>
              <c:idx val="2"/>
              <c:spPr/>
              <c:txPr>
                <a:bodyPr/>
                <a:lstStyle/>
                <a:p>
                  <a:pPr>
                    <a:defRPr lang="en-IN" sz="2800" b="1" i="0" u="none" strike="noStrike" kern="1200" baseline="0" dirty="0">
                      <a:solidFill>
                        <a:schemeClr val="bg1"/>
                      </a:solidFill>
                      <a:latin typeface="+mn-lt"/>
                      <a:ea typeface="+mn-ea"/>
                      <a:cs typeface="+mn-cs"/>
                    </a:defRPr>
                  </a:pPr>
                  <a:endParaRPr lang="ru-RU"/>
                </a:p>
              </c:txPr>
            </c:dLbl>
            <c:showPercent val="1"/>
          </c:dLbls>
          <c:cat>
            <c:strRef>
              <c:f>Sheet1!$A$1:$A$3</c:f>
              <c:strCache>
                <c:ptCount val="3"/>
                <c:pt idx="0">
                  <c:v>VOICE TONES</c:v>
                </c:pt>
                <c:pt idx="1">
                  <c:v>WORDS</c:v>
                </c:pt>
                <c:pt idx="2">
                  <c:v>NON VERBAL</c:v>
                </c:pt>
              </c:strCache>
            </c:strRef>
          </c:cat>
          <c:val>
            <c:numRef>
              <c:f>Sheet1!$B$1:$B$3</c:f>
              <c:numCache>
                <c:formatCode>General</c:formatCode>
                <c:ptCount val="3"/>
                <c:pt idx="0">
                  <c:v>38</c:v>
                </c:pt>
                <c:pt idx="1">
                  <c:v>7</c:v>
                </c:pt>
                <c:pt idx="2">
                  <c:v>55</c:v>
                </c:pt>
              </c:numCache>
            </c:numRef>
          </c:val>
        </c:ser>
        <c:dLbls>
          <c:showPercent val="1"/>
        </c:dLbls>
        <c:firstSliceAng val="0"/>
        <c:holeSize val="50"/>
      </c:doughnutChart>
    </c:plotArea>
    <c:legend>
      <c:legendPos val="t"/>
      <c:layout>
        <c:manualLayout>
          <c:xMode val="edge"/>
          <c:yMode val="edge"/>
          <c:x val="9.8995188101488163E-2"/>
          <c:y val="0.13659740449110633"/>
          <c:w val="0.80200962379702534"/>
          <c:h val="0.11536563137941136"/>
        </c:manualLayout>
      </c:layout>
      <c:txPr>
        <a:bodyPr/>
        <a:lstStyle/>
        <a:p>
          <a:pPr>
            <a:defRPr sz="2400" b="1"/>
          </a:pPr>
          <a:endParaRPr lang="ru-RU"/>
        </a:p>
      </c:txPr>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47EDC649-D0AD-4CFB-A813-BFBF91F202CD}"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47EDC649-D0AD-4CFB-A813-BFBF91F202CD}"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47EDC649-D0AD-4CFB-A813-BFBF91F202CD}"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47EDC649-D0AD-4CFB-A813-BFBF91F202CD}"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810498B-EC24-4848-B22D-DC35E89799A3}" type="datetimeFigureOut">
              <a:rPr lang="en-US" smtClean="0"/>
              <a:pPr/>
              <a:t>1/24/2014</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47EDC649-D0AD-4CFB-A813-BFBF91F202CD}"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810498B-EC24-4848-B22D-DC35E89799A3}" type="datetimeFigureOut">
              <a:rPr lang="en-US" smtClean="0"/>
              <a:pPr/>
              <a:t>1/24/2014</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7EDC649-D0AD-4CFB-A813-BFBF91F202CD}"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mages.google.co.in/imgres?imgurl=http://news.theolympian.com/photosudan/photos/11.jpg&amp;imgrefurl=http://news.theolympian.com/photosudan/pages/11.html&amp;h=467&amp;w=400&amp;sz=34&amp;tbnid=4h7vSolW-oMJ:&amp;tbnh=125&amp;tbnw=107&amp;hl=en&amp;start=8&amp;prev=/images?q=hand+gestures&amp;svnum=10&amp;hl=en&amp;lr=" TargetMode="External"/><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en.wikipedia.org/wiki/File:Personal_Space.svg"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en.wikipedia.org/wiki/File:Royal_Thai_Police_officer.jpg" TargetMode="External"/><Relationship Id="rId1" Type="http://schemas.openxmlformats.org/officeDocument/2006/relationships/slideLayout" Target="../slideLayouts/slideLayout6.xml"/><Relationship Id="rId4" Type="http://schemas.openxmlformats.org/officeDocument/2006/relationships/image" Target="../media/image20.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4"/>
          <p:cNvSpPr>
            <a:spLocks noGrp="1"/>
          </p:cNvSpPr>
          <p:nvPr>
            <p:ph type="title"/>
          </p:nvPr>
        </p:nvSpPr>
        <p:spPr>
          <a:xfrm>
            <a:off x="1000100" y="274638"/>
            <a:ext cx="8143900" cy="1868478"/>
          </a:xfrm>
        </p:spPr>
        <p:txBody>
          <a:bodyPr>
            <a:normAutofit/>
          </a:bodyPr>
          <a:lstStyle/>
          <a:p>
            <a:r>
              <a:rPr lang="en-US" sz="5400" b="1" u="sng" dirty="0" smtClean="0"/>
              <a:t>Non verbal communication</a:t>
            </a:r>
            <a:endParaRPr lang="en-IN" sz="5400" b="1" u="sng" dirty="0" smtClean="0"/>
          </a:p>
        </p:txBody>
      </p:sp>
      <p:sp>
        <p:nvSpPr>
          <p:cNvPr id="6" name="Содержимое 5"/>
          <p:cNvSpPr>
            <a:spLocks noGrp="1"/>
          </p:cNvSpPr>
          <p:nvPr>
            <p:ph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teve_jobs_keynote.jpg"/>
          <p:cNvPicPr>
            <a:picLocks noChangeAspect="1"/>
          </p:cNvPicPr>
          <p:nvPr/>
        </p:nvPicPr>
        <p:blipFill>
          <a:blip r:embed="rId2" cstate="print"/>
          <a:stretch>
            <a:fillRect/>
          </a:stretch>
        </p:blipFill>
        <p:spPr>
          <a:xfrm>
            <a:off x="1071538" y="1000108"/>
            <a:ext cx="4286280" cy="43577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descr="closedposture.jpg"/>
          <p:cNvPicPr>
            <a:picLocks noChangeAspect="1"/>
          </p:cNvPicPr>
          <p:nvPr/>
        </p:nvPicPr>
        <p:blipFill>
          <a:blip r:embed="rId3" cstate="print"/>
          <a:stretch>
            <a:fillRect/>
          </a:stretch>
        </p:blipFill>
        <p:spPr>
          <a:xfrm>
            <a:off x="5286380" y="1000108"/>
            <a:ext cx="3857620" cy="43577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1887000" y="142852"/>
            <a:ext cx="1827744" cy="523220"/>
          </a:xfrm>
          <a:prstGeom prst="rect">
            <a:avLst/>
          </a:prstGeom>
          <a:noFill/>
        </p:spPr>
        <p:txBody>
          <a:bodyPr wrap="none" rtlCol="0">
            <a:spAutoFit/>
          </a:bodyPr>
          <a:lstStyle/>
          <a:p>
            <a:r>
              <a:rPr lang="en-US" sz="2800" u="sng" dirty="0" smtClean="0"/>
              <a:t>Open body</a:t>
            </a:r>
            <a:endParaRPr lang="en-IN" sz="2800" u="sng" dirty="0"/>
          </a:p>
        </p:txBody>
      </p:sp>
      <p:sp>
        <p:nvSpPr>
          <p:cNvPr id="6" name="TextBox 5"/>
          <p:cNvSpPr txBox="1"/>
          <p:nvPr/>
        </p:nvSpPr>
        <p:spPr>
          <a:xfrm>
            <a:off x="6429388" y="202148"/>
            <a:ext cx="2286016" cy="523220"/>
          </a:xfrm>
          <a:prstGeom prst="rect">
            <a:avLst/>
          </a:prstGeom>
          <a:noFill/>
        </p:spPr>
        <p:txBody>
          <a:bodyPr wrap="square" rtlCol="0">
            <a:spAutoFit/>
          </a:bodyPr>
          <a:lstStyle/>
          <a:p>
            <a:r>
              <a:rPr lang="en-US" sz="2800" u="sng" dirty="0" smtClean="0"/>
              <a:t>Closed body</a:t>
            </a:r>
            <a:endParaRPr lang="en-IN" sz="28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linds(horizont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Japanese-greeting1.jpg"/>
          <p:cNvPicPr>
            <a:picLocks noGrp="1" noChangeAspect="1"/>
          </p:cNvPicPr>
          <p:nvPr>
            <p:ph idx="1"/>
          </p:nvPr>
        </p:nvPicPr>
        <p:blipFill>
          <a:blip r:embed="rId2" cstate="print"/>
          <a:stretch>
            <a:fillRect/>
          </a:stretch>
        </p:blipFill>
        <p:spPr>
          <a:xfrm>
            <a:off x="1643042" y="571480"/>
            <a:ext cx="3214709" cy="49292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THE ART OF INTERNATIONAL ETIQUETTE.jpg"/>
          <p:cNvPicPr>
            <a:picLocks noChangeAspect="1"/>
          </p:cNvPicPr>
          <p:nvPr/>
        </p:nvPicPr>
        <p:blipFill>
          <a:blip r:embed="rId3" cstate="print"/>
          <a:stretch>
            <a:fillRect/>
          </a:stretch>
        </p:blipFill>
        <p:spPr>
          <a:xfrm>
            <a:off x="5572132" y="642918"/>
            <a:ext cx="3071834" cy="50720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Gestures</a:t>
            </a:r>
            <a:r>
              <a:rPr lang="en-US" dirty="0" smtClean="0"/>
              <a:t/>
            </a:r>
            <a:br>
              <a:rPr lang="en-US"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Deliberate movements and signals are an important way to communicate meaning without words. </a:t>
            </a:r>
          </a:p>
          <a:p>
            <a:r>
              <a:rPr lang="en-IN" dirty="0" smtClean="0"/>
              <a:t>Common gestures include waving, pointing, and using fingers to indicate number amounts. </a:t>
            </a:r>
          </a:p>
          <a:p>
            <a:r>
              <a:rPr lang="en-IN" dirty="0" smtClean="0"/>
              <a:t>ty</a:t>
            </a:r>
            <a:r>
              <a:rPr lang="en-US" dirty="0" smtClean="0"/>
              <a:t>pes – enumerative, descriptive, locative symbolic, emphatic</a:t>
            </a:r>
          </a:p>
          <a:p>
            <a:r>
              <a:rPr lang="en-IN" dirty="0" smtClean="0"/>
              <a:t>Other gestures are arbitrary and related to culture and the geography.</a:t>
            </a:r>
          </a:p>
          <a:p>
            <a:pPr>
              <a:buNone/>
            </a:pP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Gestures</a:t>
            </a:r>
            <a:endParaRPr lang="en-IN" u="sng" dirty="0"/>
          </a:p>
        </p:txBody>
      </p:sp>
      <p:sp>
        <p:nvSpPr>
          <p:cNvPr id="3" name="Content Placeholder 2"/>
          <p:cNvSpPr>
            <a:spLocks noGrp="1"/>
          </p:cNvSpPr>
          <p:nvPr>
            <p:ph idx="1"/>
          </p:nvPr>
        </p:nvSpPr>
        <p:spPr>
          <a:xfrm>
            <a:off x="1435608" y="1285860"/>
            <a:ext cx="7498080" cy="4962540"/>
          </a:xfrm>
        </p:spPr>
        <p:txBody>
          <a:bodyPr>
            <a:normAutofit fontScale="92500" lnSpcReduction="20000"/>
          </a:bodyPr>
          <a:lstStyle/>
          <a:p>
            <a:endParaRPr lang="en-IN" dirty="0" smtClean="0"/>
          </a:p>
          <a:p>
            <a:r>
              <a:rPr lang="en-IN" dirty="0" smtClean="0"/>
              <a:t>Some gestures, like the “thumbs up,” which is a positive gesture in the United States, may mean something very different in other cultures.</a:t>
            </a:r>
          </a:p>
          <a:p>
            <a:r>
              <a:rPr lang="en-IN" dirty="0" smtClean="0"/>
              <a:t>In Nigeria, the thumbs up gesture is a rude insult!</a:t>
            </a:r>
          </a:p>
          <a:p>
            <a:r>
              <a:rPr lang="en-IN" dirty="0" smtClean="0"/>
              <a:t>Another funny example is spinning your finger around your ear. This is known as the “you’re crazy” sign in America and in some other nations. But in Argentina, it means “you have a phone call!”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Gestures</a:t>
            </a:r>
            <a:endParaRPr lang="en-IN" u="sng" dirty="0"/>
          </a:p>
        </p:txBody>
      </p:sp>
      <p:pic>
        <p:nvPicPr>
          <p:cNvPr id="3" name="Picture 2" descr="xinsrc_5220904181011140274429.jpg"/>
          <p:cNvPicPr>
            <a:picLocks noChangeAspect="1"/>
          </p:cNvPicPr>
          <p:nvPr/>
        </p:nvPicPr>
        <p:blipFill>
          <a:blip r:embed="rId2" cstate="print"/>
          <a:stretch>
            <a:fillRect/>
          </a:stretch>
        </p:blipFill>
        <p:spPr>
          <a:xfrm>
            <a:off x="1428728" y="1500174"/>
            <a:ext cx="3286148" cy="41433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9" descr="http://images.google.co.in/images?q=tbn:4h7vSolW-oMJ:news.theolympian.com/photosudan/photos/11.jpg">
            <a:hlinkClick r:id="rId3"/>
          </p:cNvPr>
          <p:cNvPicPr>
            <a:picLocks noChangeAspect="1" noChangeArrowheads="1"/>
          </p:cNvPicPr>
          <p:nvPr/>
        </p:nvPicPr>
        <p:blipFill>
          <a:blip r:embed="rId4" cstate="print"/>
          <a:srcRect/>
          <a:stretch>
            <a:fillRect/>
          </a:stretch>
        </p:blipFill>
        <p:spPr bwMode="auto">
          <a:xfrm>
            <a:off x="5214942" y="1500174"/>
            <a:ext cx="3500430" cy="41434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413804.jpg"/>
          <p:cNvPicPr>
            <a:picLocks noChangeAspect="1"/>
          </p:cNvPicPr>
          <p:nvPr/>
        </p:nvPicPr>
        <p:blipFill>
          <a:blip r:embed="rId2" cstate="print"/>
          <a:stretch>
            <a:fillRect/>
          </a:stretch>
        </p:blipFill>
        <p:spPr>
          <a:xfrm>
            <a:off x="5072066" y="1500150"/>
            <a:ext cx="3714744" cy="35719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descr="439x.jpg"/>
          <p:cNvPicPr>
            <a:picLocks noChangeAspect="1"/>
          </p:cNvPicPr>
          <p:nvPr/>
        </p:nvPicPr>
        <p:blipFill>
          <a:blip r:embed="rId3" cstate="print"/>
          <a:stretch>
            <a:fillRect/>
          </a:stretch>
        </p:blipFill>
        <p:spPr>
          <a:xfrm>
            <a:off x="1357290" y="1500174"/>
            <a:ext cx="3429024" cy="36290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4"/>
          <p:cNvSpPr>
            <a:spLocks noGrp="1"/>
          </p:cNvSpPr>
          <p:nvPr>
            <p:ph type="title"/>
          </p:nvPr>
        </p:nvSpPr>
        <p:spPr/>
        <p:txBody>
          <a:bodyPr>
            <a:normAutofit/>
          </a:bodyPr>
          <a:lstStyle/>
          <a:p>
            <a:r>
              <a:rPr lang="en-US" u="sng" dirty="0" smtClean="0"/>
              <a:t>Gestures</a:t>
            </a:r>
            <a:endParaRPr lang="en-IN"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par>
                                <p:cTn id="11" presetID="3" presetClass="entr" presetSubtype="1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32" y="214290"/>
            <a:ext cx="8229600" cy="1143000"/>
          </a:xfrm>
        </p:spPr>
        <p:txBody>
          <a:bodyPr>
            <a:normAutofit/>
          </a:bodyPr>
          <a:lstStyle/>
          <a:p>
            <a:r>
              <a:rPr lang="en-US" u="sng" dirty="0" smtClean="0"/>
              <a:t>Facial expressions</a:t>
            </a:r>
            <a:endParaRPr lang="en-IN" u="sng" dirty="0"/>
          </a:p>
        </p:txBody>
      </p:sp>
      <p:sp>
        <p:nvSpPr>
          <p:cNvPr id="3" name="Content Placeholder 2"/>
          <p:cNvSpPr>
            <a:spLocks noGrp="1"/>
          </p:cNvSpPr>
          <p:nvPr>
            <p:ph idx="1"/>
          </p:nvPr>
        </p:nvSpPr>
        <p:spPr>
          <a:xfrm>
            <a:off x="957266" y="1600200"/>
            <a:ext cx="8186734" cy="4525963"/>
          </a:xfrm>
        </p:spPr>
        <p:txBody>
          <a:bodyPr>
            <a:normAutofit fontScale="92500" lnSpcReduction="20000"/>
          </a:bodyPr>
          <a:lstStyle/>
          <a:p>
            <a:r>
              <a:rPr lang="en-IN" dirty="0" smtClean="0"/>
              <a:t>Definition:-</a:t>
            </a:r>
          </a:p>
          <a:p>
            <a:pPr>
              <a:buNone/>
            </a:pPr>
            <a:r>
              <a:rPr lang="en-IN" dirty="0" smtClean="0"/>
              <a:t>                 Expression implies a revelation about the characteristics of a person, a message about something internal to the expresser.</a:t>
            </a:r>
          </a:p>
          <a:p>
            <a:pPr>
              <a:buNone/>
            </a:pPr>
            <a:endParaRPr lang="en-IN" dirty="0" smtClean="0"/>
          </a:p>
          <a:p>
            <a:r>
              <a:rPr lang="en-IN" dirty="0" smtClean="0"/>
              <a:t>Universal facial expressions signify anger, fear, sadness, joy, and disgust.</a:t>
            </a:r>
          </a:p>
          <a:p>
            <a:pPr>
              <a:buNone/>
            </a:pPr>
            <a:endParaRPr lang="en-IN" dirty="0" smtClean="0"/>
          </a:p>
          <a:p>
            <a:r>
              <a:rPr lang="en-IN" dirty="0" smtClean="0"/>
              <a:t>In the context of nonverbal communication expression usually implies a change of a visual pattern over time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Concept of facial expression</a:t>
            </a:r>
            <a:endParaRPr lang="en-IN" u="sng" dirty="0"/>
          </a:p>
        </p:txBody>
      </p:sp>
      <p:sp>
        <p:nvSpPr>
          <p:cNvPr id="3" name="Content Placeholder 2"/>
          <p:cNvSpPr>
            <a:spLocks noGrp="1"/>
          </p:cNvSpPr>
          <p:nvPr>
            <p:ph idx="1"/>
          </p:nvPr>
        </p:nvSpPr>
        <p:spPr/>
        <p:txBody>
          <a:bodyPr>
            <a:normAutofit fontScale="92500"/>
          </a:bodyPr>
          <a:lstStyle/>
          <a:p>
            <a:r>
              <a:rPr lang="en-IN" dirty="0" smtClean="0"/>
              <a:t>The concept includes:</a:t>
            </a:r>
            <a:br>
              <a:rPr lang="en-IN" dirty="0" smtClean="0"/>
            </a:br>
            <a:r>
              <a:rPr lang="en-IN" dirty="0" smtClean="0"/>
              <a:t>- A characteristic of a person that is represented </a:t>
            </a:r>
            <a:br>
              <a:rPr lang="en-IN" dirty="0" smtClean="0"/>
            </a:br>
            <a:r>
              <a:rPr lang="en-IN" dirty="0" smtClean="0"/>
              <a:t>- A visual configuration that represents this characteristic </a:t>
            </a:r>
            <a:br>
              <a:rPr lang="en-IN" dirty="0" smtClean="0"/>
            </a:br>
            <a:r>
              <a:rPr lang="en-IN" dirty="0" smtClean="0"/>
              <a:t>- The physical basis of this appearance, or sign vehicle</a:t>
            </a:r>
            <a:br>
              <a:rPr lang="en-IN" dirty="0" smtClean="0"/>
            </a:br>
            <a:r>
              <a:rPr lang="en-IN" dirty="0" smtClean="0"/>
              <a:t>- Typically, some person that perceives and interprets the signs </a:t>
            </a:r>
            <a:endParaRPr lang="en-IN" dirty="0"/>
          </a:p>
          <a:p>
            <a:pPr>
              <a:buNone/>
            </a:pPr>
            <a:r>
              <a:rPr lang="en-US" dirty="0" smtClean="0"/>
              <a:t>   -</a:t>
            </a:r>
            <a:r>
              <a:rPr lang="en-IN" dirty="0" smtClean="0"/>
              <a:t>old saying </a:t>
            </a:r>
            <a:r>
              <a:rPr lang="en-IN" i="1" dirty="0" smtClean="0"/>
              <a:t>'actions speak louder than words</a:t>
            </a:r>
            <a:r>
              <a:rPr lang="en-IN"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Facial expressions</a:t>
            </a:r>
            <a:endParaRPr lang="en-IN" u="sng" dirty="0"/>
          </a:p>
        </p:txBody>
      </p:sp>
      <p:pic>
        <p:nvPicPr>
          <p:cNvPr id="4" name="Content Placeholder 3" descr="facial expression.jpg"/>
          <p:cNvPicPr>
            <a:picLocks noGrp="1" noChangeAspect="1"/>
          </p:cNvPicPr>
          <p:nvPr>
            <p:ph idx="1"/>
          </p:nvPr>
        </p:nvPicPr>
        <p:blipFill>
          <a:blip r:embed="rId2" cstate="print"/>
          <a:stretch>
            <a:fillRect/>
          </a:stretch>
        </p:blipFill>
        <p:spPr>
          <a:xfrm>
            <a:off x="1000100" y="1447800"/>
            <a:ext cx="8001055" cy="54102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igerSad_monster_397x224.jpg"/>
          <p:cNvPicPr>
            <a:picLocks noChangeAspect="1"/>
          </p:cNvPicPr>
          <p:nvPr/>
        </p:nvPicPr>
        <p:blipFill>
          <a:blip r:embed="rId2" cstate="print"/>
          <a:stretch>
            <a:fillRect/>
          </a:stretch>
        </p:blipFill>
        <p:spPr>
          <a:xfrm>
            <a:off x="1643042" y="1500174"/>
            <a:ext cx="3214710" cy="39290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2" descr="C:\Users\ruchi\Documents\presentation photos\unsound-mind-300x225.jpg"/>
          <p:cNvPicPr>
            <a:picLocks noChangeAspect="1" noChangeArrowheads="1"/>
          </p:cNvPicPr>
          <p:nvPr/>
        </p:nvPicPr>
        <p:blipFill>
          <a:blip r:embed="rId3" cstate="print"/>
          <a:srcRect/>
          <a:stretch>
            <a:fillRect/>
          </a:stretch>
        </p:blipFill>
        <p:spPr bwMode="auto">
          <a:xfrm>
            <a:off x="5286380" y="1428736"/>
            <a:ext cx="3571900" cy="38576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4"/>
          <p:cNvSpPr>
            <a:spLocks noGrp="1"/>
          </p:cNvSpPr>
          <p:nvPr>
            <p:ph type="title"/>
          </p:nvPr>
        </p:nvSpPr>
        <p:spPr/>
        <p:txBody>
          <a:bodyPr/>
          <a:lstStyle/>
          <a:p>
            <a:r>
              <a:rPr lang="en-US" u="sng" dirty="0" smtClean="0"/>
              <a:t>Facial expression</a:t>
            </a:r>
            <a:endParaRPr lang="en-IN"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00042"/>
            <a:ext cx="7686700" cy="1428760"/>
          </a:xfrm>
        </p:spPr>
        <p:txBody>
          <a:bodyPr>
            <a:noAutofit/>
          </a:bodyPr>
          <a:lstStyle/>
          <a:p>
            <a:r>
              <a:rPr lang="en-US" sz="3200" b="1" dirty="0" smtClean="0">
                <a:solidFill>
                  <a:schemeClr val="tx1">
                    <a:lumMod val="50000"/>
                    <a:lumOff val="50000"/>
                  </a:schemeClr>
                </a:solidFill>
              </a:rPr>
              <a:t> </a:t>
            </a:r>
            <a:r>
              <a:rPr lang="en-US" sz="3200" u="sng" dirty="0" smtClean="0"/>
              <a:t>NON</a:t>
            </a:r>
            <a:r>
              <a:rPr lang="en-US" sz="3200" b="1" dirty="0" smtClean="0">
                <a:solidFill>
                  <a:schemeClr val="tx1">
                    <a:lumMod val="50000"/>
                    <a:lumOff val="50000"/>
                  </a:schemeClr>
                </a:solidFill>
              </a:rPr>
              <a:t> </a:t>
            </a:r>
            <a:r>
              <a:rPr lang="en-US" sz="3200" u="sng" dirty="0" smtClean="0"/>
              <a:t>VERBAL COMMUNICATION</a:t>
            </a:r>
            <a:endParaRPr lang="en-IN" sz="3200" u="sng" dirty="0"/>
          </a:p>
        </p:txBody>
      </p:sp>
      <p:sp>
        <p:nvSpPr>
          <p:cNvPr id="3" name="Content Placeholder 2"/>
          <p:cNvSpPr>
            <a:spLocks noGrp="1"/>
          </p:cNvSpPr>
          <p:nvPr>
            <p:ph idx="1"/>
          </p:nvPr>
        </p:nvSpPr>
        <p:spPr>
          <a:xfrm>
            <a:off x="1000100" y="1785926"/>
            <a:ext cx="8143900" cy="4340237"/>
          </a:xfrm>
        </p:spPr>
        <p:txBody>
          <a:bodyPr>
            <a:normAutofit fontScale="92500" lnSpcReduction="20000"/>
          </a:bodyPr>
          <a:lstStyle/>
          <a:p>
            <a:pPr algn="just">
              <a:buFont typeface="Wingdings" pitchFamily="2" charset="2"/>
              <a:buChar char="Ø"/>
            </a:pPr>
            <a:r>
              <a:rPr lang="en-IN" dirty="0" smtClean="0"/>
              <a:t>“nonverbal communication” involves those nonverbal stimuli in a communication setting that are generated by both, the source [speaker and listener</a:t>
            </a:r>
            <a:r>
              <a:rPr lang="en-IN" smtClean="0"/>
              <a:t>]  with  </a:t>
            </a:r>
            <a:r>
              <a:rPr lang="en-IN" dirty="0" smtClean="0"/>
              <a:t>use of the environment and that have potential message value for the  receiver [listener] (Samovar et al).</a:t>
            </a:r>
          </a:p>
          <a:p>
            <a:pPr algn="just">
              <a:buFont typeface="Wingdings" pitchFamily="2" charset="2"/>
              <a:buChar char="Ø"/>
            </a:pPr>
            <a:endParaRPr lang="en-IN" dirty="0" smtClean="0"/>
          </a:p>
          <a:p>
            <a:pPr algn="just">
              <a:buFont typeface="Wingdings" pitchFamily="2" charset="2"/>
              <a:buChar char="Ø"/>
            </a:pPr>
            <a:r>
              <a:rPr lang="en-IN" dirty="0" smtClean="0"/>
              <a:t> Basically it is sending and receiving messages in a variety of ways without the use of verbal codes (words). It is both intentional and unintentional.</a:t>
            </a:r>
            <a:endParaRPr lang="en-IN"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Eye contacts</a:t>
            </a:r>
            <a:endParaRPr lang="en-IN" u="sng" dirty="0"/>
          </a:p>
        </p:txBody>
      </p:sp>
      <p:sp>
        <p:nvSpPr>
          <p:cNvPr id="3" name="Content Placeholder 2"/>
          <p:cNvSpPr>
            <a:spLocks noGrp="1"/>
          </p:cNvSpPr>
          <p:nvPr>
            <p:ph idx="1"/>
          </p:nvPr>
        </p:nvSpPr>
        <p:spPr/>
        <p:txBody>
          <a:bodyPr>
            <a:normAutofit/>
          </a:bodyPr>
          <a:lstStyle/>
          <a:p>
            <a:r>
              <a:rPr lang="en-IN" dirty="0" smtClean="0"/>
              <a:t>eye contact is a form of nonverbal communication and is thought to have a large influence on social behaviour. </a:t>
            </a:r>
          </a:p>
          <a:p>
            <a:r>
              <a:rPr lang="en-IN" dirty="0" smtClean="0"/>
              <a:t>It is believed to show personal involvement and create intimate bonds. Mutual gaze narrows the physical gap between humans.</a:t>
            </a:r>
          </a:p>
          <a:p>
            <a:r>
              <a:rPr lang="en-IN" dirty="0" smtClean="0"/>
              <a:t>You can read one's mind by looking at eyes.</a:t>
            </a:r>
            <a:endParaRPr lang="en-IN" dirty="0"/>
          </a:p>
        </p:txBody>
      </p:sp>
      <p:pic>
        <p:nvPicPr>
          <p:cNvPr id="239618" name="Picture 2"/>
          <p:cNvPicPr>
            <a:picLocks noChangeAspect="1" noChangeArrowheads="1"/>
          </p:cNvPicPr>
          <p:nvPr/>
        </p:nvPicPr>
        <p:blipFill>
          <a:blip r:embed="rId2" cstate="print">
            <a:biLevel thresh="50000"/>
          </a:blip>
          <a:srcRect/>
          <a:stretch>
            <a:fillRect/>
          </a:stretch>
        </p:blipFill>
        <p:spPr bwMode="auto">
          <a:xfrm>
            <a:off x="4857752" y="0"/>
            <a:ext cx="3976687" cy="152876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239618"/>
                                        </p:tgtEl>
                                        <p:attrNameLst>
                                          <p:attrName>style.visibility</p:attrName>
                                        </p:attrNameLst>
                                      </p:cBhvr>
                                      <p:to>
                                        <p:strVal val="visible"/>
                                      </p:to>
                                    </p:set>
                                    <p:animEffect transition="in" filter="blinds(horizontal)">
                                      <p:cBhvr>
                                        <p:cTn id="10" dur="500"/>
                                        <p:tgtEl>
                                          <p:spTgt spid="23961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500"/>
                                        <p:tgtEl>
                                          <p:spTgt spid="3">
                                            <p:txEl>
                                              <p:pRg st="1" end="1"/>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why it is important?</a:t>
            </a:r>
            <a:endParaRPr lang="en-IN" u="sng" dirty="0"/>
          </a:p>
        </p:txBody>
      </p:sp>
      <p:sp>
        <p:nvSpPr>
          <p:cNvPr id="3" name="Content Placeholder 2"/>
          <p:cNvSpPr>
            <a:spLocks noGrp="1"/>
          </p:cNvSpPr>
          <p:nvPr>
            <p:ph idx="1"/>
          </p:nvPr>
        </p:nvSpPr>
        <p:spPr/>
        <p:txBody>
          <a:bodyPr>
            <a:normAutofit/>
          </a:bodyPr>
          <a:lstStyle/>
          <a:p>
            <a:r>
              <a:rPr lang="en-IN" dirty="0" smtClean="0"/>
              <a:t>Eye contact opens </a:t>
            </a:r>
            <a:r>
              <a:rPr lang="en-IN" i="1" dirty="0" smtClean="0"/>
              <a:t>and</a:t>
            </a:r>
            <a:r>
              <a:rPr lang="en-IN" dirty="0" smtClean="0"/>
              <a:t> closes communication</a:t>
            </a:r>
          </a:p>
          <a:p>
            <a:r>
              <a:rPr lang="en-IN" dirty="0" smtClean="0"/>
              <a:t>Increased eye contact is associated with credibility and dominance</a:t>
            </a:r>
          </a:p>
          <a:p>
            <a:r>
              <a:rPr lang="en-IN" dirty="0" smtClean="0"/>
              <a:t>Lack of contact and blinking are interpreted as submissive</a:t>
            </a:r>
          </a:p>
          <a:p>
            <a:r>
              <a:rPr lang="en-IN" dirty="0" smtClean="0"/>
              <a:t>High status people are looked at, and look more while talking than listening</a:t>
            </a:r>
          </a:p>
          <a:p>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1143000"/>
          </a:xfrm>
        </p:spPr>
        <p:txBody>
          <a:bodyPr/>
          <a:lstStyle/>
          <a:p>
            <a:r>
              <a:rPr lang="en-US" dirty="0" smtClean="0">
                <a:solidFill>
                  <a:schemeClr val="tx1">
                    <a:lumMod val="85000"/>
                    <a:lumOff val="15000"/>
                  </a:schemeClr>
                </a:solidFill>
                <a:latin typeface="Cooper Black" pitchFamily="18" charset="0"/>
              </a:rPr>
              <a:t>     </a:t>
            </a:r>
            <a:r>
              <a:rPr lang="en-US" u="sng" dirty="0" smtClean="0"/>
              <a:t>Chronemics</a:t>
            </a:r>
            <a:endParaRPr lang="en-IN" u="sng" dirty="0"/>
          </a:p>
        </p:txBody>
      </p:sp>
      <p:sp>
        <p:nvSpPr>
          <p:cNvPr id="3" name="Content Placeholder 2"/>
          <p:cNvSpPr>
            <a:spLocks noGrp="1"/>
          </p:cNvSpPr>
          <p:nvPr>
            <p:ph idx="1"/>
          </p:nvPr>
        </p:nvSpPr>
        <p:spPr/>
        <p:txBody>
          <a:bodyPr>
            <a:normAutofit/>
          </a:bodyPr>
          <a:lstStyle/>
          <a:p>
            <a:r>
              <a:rPr lang="en-IN" dirty="0" smtClean="0">
                <a:solidFill>
                  <a:schemeClr val="tx1">
                    <a:lumMod val="85000"/>
                    <a:lumOff val="15000"/>
                  </a:schemeClr>
                </a:solidFill>
              </a:rPr>
              <a:t>Chronemics refers to how we use time to define idetities and interaction.</a:t>
            </a:r>
          </a:p>
          <a:p>
            <a:pPr algn="just"/>
            <a:r>
              <a:rPr lang="en-IN" dirty="0" smtClean="0">
                <a:solidFill>
                  <a:schemeClr val="tx1">
                    <a:lumMod val="85000"/>
                    <a:lumOff val="15000"/>
                  </a:schemeClr>
                </a:solidFill>
              </a:rPr>
              <a:t>Time perceptions include </a:t>
            </a:r>
            <a:r>
              <a:rPr lang="en-IN" b="1" u="sng" dirty="0" smtClean="0">
                <a:solidFill>
                  <a:schemeClr val="tx1">
                    <a:lumMod val="85000"/>
                    <a:lumOff val="15000"/>
                  </a:schemeClr>
                </a:solidFill>
              </a:rPr>
              <a:t>Punctuality,</a:t>
            </a:r>
            <a:endParaRPr lang="en-IN" b="1" dirty="0" smtClean="0">
              <a:solidFill>
                <a:schemeClr val="tx1">
                  <a:lumMod val="85000"/>
                  <a:lumOff val="15000"/>
                </a:schemeClr>
              </a:solidFill>
            </a:endParaRPr>
          </a:p>
          <a:p>
            <a:pPr algn="just">
              <a:buNone/>
            </a:pPr>
            <a:r>
              <a:rPr lang="en-IN" dirty="0" smtClean="0">
                <a:solidFill>
                  <a:schemeClr val="tx1">
                    <a:lumMod val="85000"/>
                    <a:lumOff val="15000"/>
                  </a:schemeClr>
                </a:solidFill>
              </a:rPr>
              <a:t>    </a:t>
            </a:r>
            <a:r>
              <a:rPr lang="en-IN" b="1" dirty="0" smtClean="0">
                <a:solidFill>
                  <a:schemeClr val="tx1">
                    <a:lumMod val="85000"/>
                    <a:lumOff val="15000"/>
                  </a:schemeClr>
                </a:solidFill>
              </a:rPr>
              <a:t>willingness</a:t>
            </a:r>
            <a:r>
              <a:rPr lang="en-IN" dirty="0" smtClean="0">
                <a:solidFill>
                  <a:schemeClr val="tx1">
                    <a:lumMod val="85000"/>
                    <a:lumOff val="15000"/>
                  </a:schemeClr>
                </a:solidFill>
              </a:rPr>
              <a:t> to wait, and </a:t>
            </a:r>
            <a:r>
              <a:rPr lang="en-IN" b="1" dirty="0" smtClean="0">
                <a:solidFill>
                  <a:schemeClr val="tx1">
                    <a:lumMod val="85000"/>
                    <a:lumOff val="15000"/>
                  </a:schemeClr>
                </a:solidFill>
              </a:rPr>
              <a:t>interactions</a:t>
            </a:r>
            <a:r>
              <a:rPr lang="en-IN" dirty="0" smtClean="0">
                <a:solidFill>
                  <a:schemeClr val="tx1">
                    <a:lumMod val="85000"/>
                    <a:lumOff val="15000"/>
                  </a:schemeClr>
                </a:solidFill>
              </a:rPr>
              <a:t>. </a:t>
            </a:r>
          </a:p>
          <a:p>
            <a:pPr algn="just"/>
            <a:r>
              <a:rPr lang="en-IN" dirty="0" smtClean="0">
                <a:solidFill>
                  <a:schemeClr val="tx1">
                    <a:lumMod val="85000"/>
                    <a:lumOff val="15000"/>
                  </a:schemeClr>
                </a:solidFill>
              </a:rPr>
              <a:t>The use of time can affect lifestyles, daily agendas, speed of speech, movements and how long people are willing to listen.</a:t>
            </a:r>
          </a:p>
          <a:p>
            <a:pPr>
              <a:buNone/>
            </a:pPr>
            <a:endParaRPr lang="en-IN"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00100" y="642918"/>
            <a:ext cx="7715304" cy="5693866"/>
          </a:xfrm>
          <a:prstGeom prst="rect">
            <a:avLst/>
          </a:prstGeom>
        </p:spPr>
        <p:txBody>
          <a:bodyPr wrap="square">
            <a:spAutoFit/>
          </a:bodyPr>
          <a:lstStyle/>
          <a:p>
            <a:pPr algn="just">
              <a:buFont typeface="Arial" pitchFamily="34" charset="0"/>
              <a:buChar char="•"/>
            </a:pPr>
            <a:r>
              <a:rPr lang="en-IN" sz="2800" dirty="0" smtClean="0">
                <a:solidFill>
                  <a:schemeClr val="tx1">
                    <a:lumMod val="85000"/>
                    <a:lumOff val="15000"/>
                  </a:schemeClr>
                </a:solidFill>
              </a:rPr>
              <a:t>In Western societies, time is valuable, so speed is highly valued. In the work place time is very valuable. For example an employee that can work at a fast pace and does quality work is praised. </a:t>
            </a:r>
          </a:p>
          <a:p>
            <a:pPr algn="just">
              <a:buNone/>
            </a:pPr>
            <a:endParaRPr lang="en-IN" sz="2800" dirty="0" smtClean="0">
              <a:solidFill>
                <a:schemeClr val="tx1">
                  <a:lumMod val="85000"/>
                  <a:lumOff val="15000"/>
                </a:schemeClr>
              </a:solidFill>
            </a:endParaRPr>
          </a:p>
          <a:p>
            <a:pPr algn="just">
              <a:buFont typeface="Arial" pitchFamily="34" charset="0"/>
              <a:buChar char="•"/>
            </a:pPr>
            <a:r>
              <a:rPr lang="en-IN" sz="2800" dirty="0" smtClean="0">
                <a:solidFill>
                  <a:schemeClr val="tx1">
                    <a:lumMod val="85000"/>
                    <a:lumOff val="15000"/>
                  </a:schemeClr>
                </a:solidFill>
              </a:rPr>
              <a:t>Whereas, an employee who slows production might loose his/her job. The phrase ” time is money” is specially true in the work place. A company can loose allot of money if production stops even for a few minutes. </a:t>
            </a:r>
          </a:p>
          <a:p>
            <a:pPr algn="just"/>
            <a:endParaRPr lang="en-IN" sz="2800" dirty="0" smtClean="0">
              <a:solidFill>
                <a:schemeClr val="tx1">
                  <a:lumMod val="85000"/>
                  <a:lumOff val="15000"/>
                </a:schemeClr>
              </a:solidFill>
            </a:endParaRPr>
          </a:p>
          <a:p>
            <a:pPr algn="just">
              <a:buFont typeface="Arial" pitchFamily="34" charset="0"/>
              <a:buChar char="•"/>
            </a:pPr>
            <a:r>
              <a:rPr lang="en-IN" sz="2800" dirty="0" smtClean="0">
                <a:solidFill>
                  <a:schemeClr val="tx1">
                    <a:lumMod val="85000"/>
                    <a:lumOff val="15000"/>
                  </a:schemeClr>
                </a:solidFill>
              </a:rPr>
              <a:t>Chronemics plays a big role in the work place and how employees approach and how they use time</a:t>
            </a:r>
            <a:endParaRPr lang="en-IN" sz="2800" dirty="0">
              <a:solidFill>
                <a:schemeClr val="tx1">
                  <a:lumMod val="85000"/>
                  <a:lumOff val="1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Proxemics</a:t>
            </a:r>
            <a:endParaRPr lang="en-IN" u="sng" dirty="0" smtClean="0"/>
          </a:p>
        </p:txBody>
      </p:sp>
      <p:sp>
        <p:nvSpPr>
          <p:cNvPr id="3" name="Content Placeholder 2"/>
          <p:cNvSpPr>
            <a:spLocks noGrp="1"/>
          </p:cNvSpPr>
          <p:nvPr>
            <p:ph idx="1"/>
          </p:nvPr>
        </p:nvSpPr>
        <p:spPr/>
        <p:txBody>
          <a:bodyPr>
            <a:normAutofit/>
          </a:bodyPr>
          <a:lstStyle/>
          <a:p>
            <a:r>
              <a:rPr lang="en-US" dirty="0" smtClean="0"/>
              <a:t>The term </a:t>
            </a:r>
            <a:r>
              <a:rPr lang="en-US"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Proxemics</a:t>
            </a:r>
            <a:r>
              <a:rPr lang="en-US" dirty="0" smtClean="0"/>
              <a:t> was introduced      by anthropologist </a:t>
            </a:r>
            <a:r>
              <a:rPr lang="en-US"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Edward T.Hall</a:t>
            </a:r>
            <a:r>
              <a:rPr lang="en-US" dirty="0" smtClean="0">
                <a:solidFill>
                  <a:srgbClr val="C00000"/>
                </a:solidFill>
              </a:rPr>
              <a:t> </a:t>
            </a:r>
            <a:r>
              <a:rPr lang="en-US" dirty="0" smtClean="0"/>
              <a:t>in 1966. Proxemics is the study of set measurable distances between people as they interact.</a:t>
            </a:r>
            <a:endParaRPr lang="en-IN" dirty="0" smtClean="0"/>
          </a:p>
          <a:p>
            <a:r>
              <a:rPr lang="en-IN" dirty="0" smtClean="0"/>
              <a:t>People often refer to their need for "personal space," which is also an important type of nonverbal communication.</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Proxemics</a:t>
            </a:r>
            <a:endParaRPr lang="en-IN" u="sng" dirty="0" smtClean="0"/>
          </a:p>
        </p:txBody>
      </p:sp>
      <p:pic>
        <p:nvPicPr>
          <p:cNvPr id="3" name="Picture 2" descr="http://upload.wikimedia.org/wikipedia/commons/thumb/3/35/Personal_Space.svg/350px-Personal_Space.svg.png">
            <a:hlinkClick r:id="rId2"/>
          </p:cNvPr>
          <p:cNvPicPr/>
          <p:nvPr/>
        </p:nvPicPr>
        <p:blipFill>
          <a:blip r:embed="rId3" cstate="print"/>
          <a:srcRect/>
          <a:stretch>
            <a:fillRect/>
          </a:stretch>
        </p:blipFill>
        <p:spPr bwMode="auto">
          <a:xfrm>
            <a:off x="928662" y="1500150"/>
            <a:ext cx="5286412" cy="5357850"/>
          </a:xfrm>
          <a:prstGeom prst="rect">
            <a:avLst/>
          </a:prstGeom>
          <a:noFill/>
          <a:ln w="9525">
            <a:noFill/>
            <a:miter lim="800000"/>
            <a:headEnd/>
            <a:tailEnd/>
          </a:ln>
        </p:spPr>
      </p:pic>
      <p:sp>
        <p:nvSpPr>
          <p:cNvPr id="4" name="Rectangle 3"/>
          <p:cNvSpPr/>
          <p:nvPr/>
        </p:nvSpPr>
        <p:spPr>
          <a:xfrm>
            <a:off x="6286512" y="2500306"/>
            <a:ext cx="1428760" cy="428628"/>
          </a:xfrm>
          <a:prstGeom prst="rect">
            <a:avLst/>
          </a:prstGeom>
          <a:solidFill>
            <a:srgbClr val="12FA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Public space</a:t>
            </a:r>
            <a:endParaRPr lang="en-IN" dirty="0">
              <a:solidFill>
                <a:schemeClr val="tx1"/>
              </a:solidFill>
            </a:endParaRPr>
          </a:p>
        </p:txBody>
      </p:sp>
      <p:sp>
        <p:nvSpPr>
          <p:cNvPr id="5" name="Rectangle 4"/>
          <p:cNvSpPr/>
          <p:nvPr/>
        </p:nvSpPr>
        <p:spPr>
          <a:xfrm>
            <a:off x="6286512" y="3143248"/>
            <a:ext cx="1500198" cy="428628"/>
          </a:xfrm>
          <a:prstGeom prst="rect">
            <a:avLst/>
          </a:prstGeom>
          <a:solidFill>
            <a:srgbClr val="1BF1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Social space</a:t>
            </a:r>
            <a:endParaRPr lang="en-IN" dirty="0">
              <a:solidFill>
                <a:schemeClr val="tx1"/>
              </a:solidFill>
            </a:endParaRPr>
          </a:p>
        </p:txBody>
      </p:sp>
      <p:sp>
        <p:nvSpPr>
          <p:cNvPr id="6" name="Rectangle 5"/>
          <p:cNvSpPr/>
          <p:nvPr/>
        </p:nvSpPr>
        <p:spPr>
          <a:xfrm>
            <a:off x="6286512" y="3857628"/>
            <a:ext cx="1643074" cy="42862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Personal space</a:t>
            </a:r>
            <a:endParaRPr lang="en-IN" dirty="0">
              <a:solidFill>
                <a:schemeClr val="tx1"/>
              </a:solidFill>
            </a:endParaRPr>
          </a:p>
        </p:txBody>
      </p:sp>
      <p:sp>
        <p:nvSpPr>
          <p:cNvPr id="7" name="Rectangle 6"/>
          <p:cNvSpPr/>
          <p:nvPr/>
        </p:nvSpPr>
        <p:spPr>
          <a:xfrm>
            <a:off x="6286512" y="4500570"/>
            <a:ext cx="1571636" cy="428628"/>
          </a:xfrm>
          <a:prstGeom prst="rect">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Intimate space</a:t>
            </a:r>
            <a:endParaRPr lang="en-IN" dirty="0">
              <a:solidFill>
                <a:schemeClr val="tx1"/>
              </a:solidFill>
            </a:endParaRPr>
          </a:p>
        </p:txBody>
      </p:sp>
      <p:sp>
        <p:nvSpPr>
          <p:cNvPr id="8" name="TextBox 7"/>
          <p:cNvSpPr txBox="1"/>
          <p:nvPr/>
        </p:nvSpPr>
        <p:spPr>
          <a:xfrm>
            <a:off x="8001024" y="2571744"/>
            <a:ext cx="928694" cy="2308324"/>
          </a:xfrm>
          <a:prstGeom prst="rect">
            <a:avLst/>
          </a:prstGeom>
          <a:noFill/>
        </p:spPr>
        <p:txBody>
          <a:bodyPr wrap="square" rtlCol="0">
            <a:spAutoFit/>
          </a:bodyPr>
          <a:lstStyle/>
          <a:p>
            <a:r>
              <a:rPr lang="en-US" dirty="0" smtClean="0"/>
              <a:t>25 ft</a:t>
            </a:r>
          </a:p>
          <a:p>
            <a:endParaRPr lang="en-US" dirty="0" smtClean="0"/>
          </a:p>
          <a:p>
            <a:r>
              <a:rPr lang="en-US" dirty="0" smtClean="0"/>
              <a:t>12 ft</a:t>
            </a:r>
          </a:p>
          <a:p>
            <a:endParaRPr lang="en-US" dirty="0" smtClean="0"/>
          </a:p>
          <a:p>
            <a:endParaRPr lang="en-US" dirty="0" smtClean="0"/>
          </a:p>
          <a:p>
            <a:r>
              <a:rPr lang="en-US" dirty="0" smtClean="0"/>
              <a:t>4 ft</a:t>
            </a:r>
          </a:p>
          <a:p>
            <a:endParaRPr lang="en-US" dirty="0" smtClean="0"/>
          </a:p>
          <a:p>
            <a:r>
              <a:rPr lang="en-US" dirty="0" smtClean="0"/>
              <a:t>1.5 ft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Users\ruchi\Documents\presentation photos\circles-of-proximics.jpg"/>
          <p:cNvPicPr>
            <a:picLocks noChangeAspect="1" noChangeArrowheads="1"/>
          </p:cNvPicPr>
          <p:nvPr/>
        </p:nvPicPr>
        <p:blipFill>
          <a:blip r:embed="rId2" cstate="print"/>
          <a:srcRect/>
          <a:stretch>
            <a:fillRect/>
          </a:stretch>
        </p:blipFill>
        <p:spPr bwMode="auto">
          <a:xfrm>
            <a:off x="1000100" y="71438"/>
            <a:ext cx="8143899" cy="68580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Haptics</a:t>
            </a:r>
            <a:endParaRPr lang="en-IN" dirty="0"/>
          </a:p>
        </p:txBody>
      </p:sp>
      <p:sp>
        <p:nvSpPr>
          <p:cNvPr id="3" name="Content Placeholder 2"/>
          <p:cNvSpPr>
            <a:spLocks noGrp="1"/>
          </p:cNvSpPr>
          <p:nvPr>
            <p:ph idx="1"/>
          </p:nvPr>
        </p:nvSpPr>
        <p:spPr>
          <a:xfrm>
            <a:off x="1435608" y="1428736"/>
            <a:ext cx="7565548" cy="4819664"/>
          </a:xfrm>
        </p:spPr>
        <p:txBody>
          <a:bodyPr>
            <a:normAutofit fontScale="92500" lnSpcReduction="20000"/>
          </a:bodyPr>
          <a:lstStyle/>
          <a:p>
            <a:r>
              <a:rPr lang="en-US" b="1" dirty="0" smtClean="0"/>
              <a:t>Haptics</a:t>
            </a:r>
            <a:r>
              <a:rPr lang="en-US" dirty="0" smtClean="0"/>
              <a:t> refers to the sense of touch </a:t>
            </a:r>
          </a:p>
          <a:p>
            <a:r>
              <a:rPr lang="en-US" dirty="0" smtClean="0"/>
              <a:t>Greek mean:(”I fasten onto, I touch").</a:t>
            </a:r>
          </a:p>
          <a:p>
            <a:r>
              <a:rPr lang="en-US" dirty="0" smtClean="0"/>
              <a:t>Haptics is the study of touching as nonverbal communication. </a:t>
            </a:r>
          </a:p>
          <a:p>
            <a:r>
              <a:rPr lang="en-US" dirty="0" smtClean="0"/>
              <a:t>Touches that can be defined as communication include handshakes, holding hands, back slap, "high-five", shoulder pat, brushing arm, etc. </a:t>
            </a:r>
          </a:p>
          <a:p>
            <a:r>
              <a:rPr lang="en-US" dirty="0" smtClean="0"/>
              <a:t>Each of these give off nonverbal messages as to the touching person's intentions/feelings. They also cause feelings in the receiver, whether positive or negative</a:t>
            </a: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571480"/>
            <a:ext cx="7686700" cy="5554683"/>
          </a:xfrm>
        </p:spPr>
        <p:txBody>
          <a:bodyPr>
            <a:normAutofit/>
          </a:bodyPr>
          <a:lstStyle/>
          <a:p>
            <a:r>
              <a:rPr lang="en-IN" dirty="0" smtClean="0"/>
              <a:t>Touch can be used to communicate affection, familiarity, sympathy and other emotions.</a:t>
            </a:r>
          </a:p>
          <a:p>
            <a:r>
              <a:rPr lang="en-IN" dirty="0" smtClean="0"/>
              <a:t> yet a touch can often say as much as a lot of words. This is probably most obvious when someone you know is in trouble or in sorrow, taking hold of his or her hand or putting an arm around the shoulder often is much more effective than words. The nearness, the closeness, the touch says that you are ready to help if needed.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ruchi\Documents\presentation photos\doc_patient.jpg"/>
          <p:cNvPicPr>
            <a:picLocks noChangeAspect="1" noChangeArrowheads="1"/>
          </p:cNvPicPr>
          <p:nvPr/>
        </p:nvPicPr>
        <p:blipFill>
          <a:blip r:embed="rId2" cstate="print"/>
          <a:srcRect/>
          <a:stretch>
            <a:fillRect/>
          </a:stretch>
        </p:blipFill>
        <p:spPr bwMode="auto">
          <a:xfrm>
            <a:off x="1000100" y="928670"/>
            <a:ext cx="3929090" cy="492919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descr="C:\Users\ruchi\Documents\presentation photos\dont-get-fat-yl-de.jpg"/>
          <p:cNvPicPr>
            <a:picLocks noChangeAspect="1" noChangeArrowheads="1"/>
          </p:cNvPicPr>
          <p:nvPr/>
        </p:nvPicPr>
        <p:blipFill>
          <a:blip r:embed="rId3" cstate="print"/>
          <a:srcRect/>
          <a:stretch>
            <a:fillRect/>
          </a:stretch>
        </p:blipFill>
        <p:spPr bwMode="auto">
          <a:xfrm>
            <a:off x="5143504" y="928670"/>
            <a:ext cx="4000496" cy="47148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itle 4"/>
          <p:cNvSpPr>
            <a:spLocks noGrp="1"/>
          </p:cNvSpPr>
          <p:nvPr>
            <p:ph type="title"/>
          </p:nvPr>
        </p:nvSpPr>
        <p:spPr>
          <a:xfrm>
            <a:off x="1435608" y="-24"/>
            <a:ext cx="7498080" cy="1143000"/>
          </a:xfrm>
        </p:spPr>
        <p:txBody>
          <a:bodyPr/>
          <a:lstStyle/>
          <a:p>
            <a:r>
              <a:rPr lang="en-US" u="sng" dirty="0" smtClean="0"/>
              <a:t>Haptics</a:t>
            </a:r>
            <a:endParaRPr lang="en-IN"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14480" y="571480"/>
            <a:ext cx="5857916" cy="954107"/>
          </a:xfrm>
          <a:prstGeom prst="rect">
            <a:avLst/>
          </a:prstGeom>
          <a:noFill/>
        </p:spPr>
        <p:txBody>
          <a:bodyPr wrap="square" rtlCol="0">
            <a:spAutoFit/>
          </a:bodyPr>
          <a:lstStyle/>
          <a:p>
            <a:pPr algn="ctr"/>
            <a:r>
              <a:rPr lang="en-US" sz="2800" dirty="0" smtClean="0">
                <a:latin typeface="Cooper Black" pitchFamily="18" charset="0"/>
              </a:rPr>
              <a:t>Albert Mehrabian’s communication model</a:t>
            </a:r>
            <a:endParaRPr lang="en-IN" sz="2800" dirty="0">
              <a:latin typeface="Cooper Black" pitchFamily="18" charset="0"/>
            </a:endParaRPr>
          </a:p>
        </p:txBody>
      </p:sp>
      <p:graphicFrame>
        <p:nvGraphicFramePr>
          <p:cNvPr id="4" name="Chart 3"/>
          <p:cNvGraphicFramePr/>
          <p:nvPr/>
        </p:nvGraphicFramePr>
        <p:xfrm>
          <a:off x="1071538" y="1428736"/>
          <a:ext cx="7500989" cy="5214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Colour</a:t>
            </a:r>
            <a:endParaRPr lang="en-IN" u="sng" dirty="0"/>
          </a:p>
        </p:txBody>
      </p:sp>
      <p:sp>
        <p:nvSpPr>
          <p:cNvPr id="3" name="Content Placeholder 2"/>
          <p:cNvSpPr>
            <a:spLocks noGrp="1"/>
          </p:cNvSpPr>
          <p:nvPr>
            <p:ph idx="1"/>
          </p:nvPr>
        </p:nvSpPr>
        <p:spPr/>
        <p:txBody>
          <a:bodyPr>
            <a:normAutofit fontScale="92500" lnSpcReduction="20000"/>
          </a:bodyPr>
          <a:lstStyle/>
          <a:p>
            <a:r>
              <a:rPr lang="en-US" dirty="0" smtClean="0"/>
              <a:t>While perceptions of colour are somewhat subjective, there are some colour effects that have universal meaning. </a:t>
            </a:r>
          </a:p>
          <a:p>
            <a:r>
              <a:rPr lang="en-US" dirty="0" smtClean="0"/>
              <a:t>For example:</a:t>
            </a:r>
          </a:p>
          <a:p>
            <a:r>
              <a:rPr lang="en-US" dirty="0" smtClean="0"/>
              <a:t>Colours in the red area of spectrum are known as warm colours &amp; evoke emotions ranging from feeling of warmth and comfort to feeling of anger &amp; hostility</a:t>
            </a:r>
          </a:p>
          <a:p>
            <a:r>
              <a:rPr lang="en-US" dirty="0" smtClean="0"/>
              <a:t>Whereas, colours in the blue area are known as cool colours &amp; are often described as calm, but can also call to mind, feelings of sadness or indifference.</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1"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1"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pPr lvl="1"/>
            <a:r>
              <a:rPr lang="en-US" dirty="0" smtClean="0"/>
              <a:t>You would not, for instance, take a business client out to lunch at </a:t>
            </a:r>
            <a:r>
              <a:rPr lang="en-US" b="1" dirty="0" smtClean="0"/>
              <a:t>McDonalds</a:t>
            </a:r>
            <a:r>
              <a:rPr lang="en-US" dirty="0" smtClean="0"/>
              <a:t>, due at least in part to the bright reds and yellows used in their color scheme. These colors cause people anxiety and cause them to rather rush in, consume their food, and rush back out, than stay and chat. </a:t>
            </a:r>
            <a:endParaRPr lang="en-IN" sz="2400" dirty="0" smtClean="0"/>
          </a:p>
          <a:p>
            <a:pPr lvl="1">
              <a:buNone/>
            </a:pPr>
            <a:endParaRPr lang="en-IN" sz="2400" dirty="0" smtClean="0"/>
          </a:p>
          <a:p>
            <a:pPr lvl="1"/>
            <a:r>
              <a:rPr lang="en-US" dirty="0" smtClean="0"/>
              <a:t>Furthermore, studies have shown that bright colors are disturbing not only to restaurant patrons, but also to their employees. Restaurants with brightly colored interiors such as </a:t>
            </a:r>
            <a:r>
              <a:rPr lang="en-US" b="1" dirty="0" smtClean="0"/>
              <a:t>Taco Bell</a:t>
            </a:r>
            <a:r>
              <a:rPr lang="en-US" dirty="0" smtClean="0"/>
              <a:t> and </a:t>
            </a:r>
            <a:r>
              <a:rPr lang="en-US" b="1" dirty="0" smtClean="0"/>
              <a:t>McDonalds</a:t>
            </a:r>
            <a:r>
              <a:rPr lang="en-US" dirty="0" smtClean="0"/>
              <a:t> have the highest employee turnover in the food service industry. </a:t>
            </a:r>
            <a:endParaRPr lang="en-IN" sz="2400" dirty="0" smtClean="0"/>
          </a:p>
          <a:p>
            <a:pPr>
              <a:buNone/>
            </a:pP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u="sng" dirty="0" smtClean="0"/>
              <a:t>Artifacts</a:t>
            </a:r>
            <a:r>
              <a:rPr lang="en-US" dirty="0" smtClean="0"/>
              <a:t/>
            </a:r>
            <a:br>
              <a:rPr lang="en-US" dirty="0" smtClean="0"/>
            </a:br>
            <a:endParaRPr lang="en-IN" dirty="0"/>
          </a:p>
        </p:txBody>
      </p:sp>
      <p:sp>
        <p:nvSpPr>
          <p:cNvPr id="3" name="Content Placeholder 2"/>
          <p:cNvSpPr>
            <a:spLocks noGrp="1"/>
          </p:cNvSpPr>
          <p:nvPr>
            <p:ph idx="1"/>
          </p:nvPr>
        </p:nvSpPr>
        <p:spPr>
          <a:xfrm>
            <a:off x="1000100" y="1142984"/>
            <a:ext cx="7933588" cy="5105416"/>
          </a:xfrm>
        </p:spPr>
        <p:txBody>
          <a:bodyPr>
            <a:normAutofit fontScale="92500" lnSpcReduction="20000"/>
          </a:bodyPr>
          <a:lstStyle/>
          <a:p>
            <a:r>
              <a:rPr lang="en-IN" dirty="0" smtClean="0"/>
              <a:t>Artifacts are personal objects we use to announce our identities and heritage and to personalize our environments. </a:t>
            </a:r>
          </a:p>
          <a:p>
            <a:r>
              <a:rPr lang="en-IN" dirty="0" smtClean="0"/>
              <a:t>In face to face communication, we craft our image by how we dress and what objects we carry and use. </a:t>
            </a:r>
          </a:p>
          <a:p>
            <a:r>
              <a:rPr lang="en-IN" dirty="0" smtClean="0"/>
              <a:t>In the work place white - collar professionals tend to wear tailored outfits and dress shoes, whereas blue – collar workers more often dress in jeans or uniforms and boots. </a:t>
            </a:r>
          </a:p>
          <a:p>
            <a:r>
              <a:rPr lang="en-IN" dirty="0" smtClean="0"/>
              <a:t>Therefore using artifacts to announce their identities and projecting a particular image to others.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Paralanguage</a:t>
            </a:r>
            <a:endParaRPr lang="en-IN" u="sng" dirty="0"/>
          </a:p>
        </p:txBody>
      </p:sp>
      <p:sp>
        <p:nvSpPr>
          <p:cNvPr id="3" name="Content Placeholder 2"/>
          <p:cNvSpPr>
            <a:spLocks noGrp="1"/>
          </p:cNvSpPr>
          <p:nvPr>
            <p:ph idx="1"/>
          </p:nvPr>
        </p:nvSpPr>
        <p:spPr/>
        <p:txBody>
          <a:bodyPr>
            <a:normAutofit fontScale="70000" lnSpcReduction="20000"/>
          </a:bodyPr>
          <a:lstStyle/>
          <a:p>
            <a:r>
              <a:rPr lang="en-US" dirty="0" smtClean="0"/>
              <a:t>Paralanguage include the </a:t>
            </a:r>
            <a:endParaRPr lang="en-IN" dirty="0" smtClean="0"/>
          </a:p>
          <a:p>
            <a:r>
              <a:rPr lang="en-US" dirty="0" smtClean="0"/>
              <a:t>following:</a:t>
            </a:r>
            <a:endParaRPr lang="en-IN" dirty="0" smtClean="0"/>
          </a:p>
          <a:p>
            <a:r>
              <a:rPr lang="en-US" dirty="0" smtClean="0"/>
              <a:t>- Vocal characterizers such as laughter and sobs.</a:t>
            </a:r>
            <a:endParaRPr lang="en-IN" dirty="0" smtClean="0"/>
          </a:p>
          <a:p>
            <a:r>
              <a:rPr lang="en-US" dirty="0" smtClean="0"/>
              <a:t>- Vocal qualifiers, such as intensity(loud/soft),pitch(high/low), extent(clipping).</a:t>
            </a:r>
            <a:endParaRPr lang="en-IN" dirty="0" smtClean="0"/>
          </a:p>
          <a:p>
            <a:r>
              <a:rPr lang="en-US" dirty="0" smtClean="0"/>
              <a:t>- Vocal segregates, such as “Uh“, “Um“ and “ Uh-huh“.</a:t>
            </a:r>
            <a:endParaRPr lang="en-IN" dirty="0" smtClean="0"/>
          </a:p>
          <a:p>
            <a:r>
              <a:rPr lang="en-US" dirty="0" smtClean="0"/>
              <a:t>Examples:</a:t>
            </a:r>
            <a:endParaRPr lang="en-IN" dirty="0" smtClean="0"/>
          </a:p>
          <a:p>
            <a:r>
              <a:rPr lang="en-US" dirty="0" smtClean="0"/>
              <a:t>• Loudness indicates strength in Arabic cultures, indicates confidence and authority to the Germans and softness indicates weakness; But it is opposite to Asian culture.</a:t>
            </a:r>
          </a:p>
          <a:p>
            <a:r>
              <a:rPr lang="en-US" dirty="0" smtClean="0"/>
              <a:t> Loudness indicates impoliteness to the Thais; indicates loss of control to the Japanese. Generally, one learns not to “shout” in Asia for nearly any reason. Gender based as well: women tend to speak higher and more softly than men.</a:t>
            </a: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par>
                                <p:cTn id="24" presetID="3" presetClass="entr" presetSubtype="10" fill="hold" grpId="1" nodeType="with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blinds(horizontal)">
                                      <p:cBhvr>
                                        <p:cTn id="26" dur="500"/>
                                        <p:tgtEl>
                                          <p:spTgt spid="3">
                                            <p:txEl>
                                              <p:pRg st="0" end="0"/>
                                            </p:txEl>
                                          </p:spTgt>
                                        </p:tgtEl>
                                      </p:cBhvr>
                                    </p:animEffect>
                                  </p:childTnLst>
                                </p:cTn>
                              </p:par>
                              <p:par>
                                <p:cTn id="27" presetID="3" presetClass="entr" presetSubtype="10" fill="hold" grpId="1"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blinds(horizontal)">
                                      <p:cBhvr>
                                        <p:cTn id="29" dur="500"/>
                                        <p:tgtEl>
                                          <p:spTgt spid="3">
                                            <p:txEl>
                                              <p:pRg st="1" end="1"/>
                                            </p:txEl>
                                          </p:spTgt>
                                        </p:tgtEl>
                                      </p:cBhvr>
                                    </p:animEffect>
                                  </p:childTnLst>
                                </p:cTn>
                              </p:par>
                              <p:par>
                                <p:cTn id="30" presetID="3" presetClass="entr" presetSubtype="10" fill="hold" grpId="1" nodeType="with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blinds(horizontal)">
                                      <p:cBhvr>
                                        <p:cTn id="32" dur="500"/>
                                        <p:tgtEl>
                                          <p:spTgt spid="3">
                                            <p:txEl>
                                              <p:pRg st="2" end="2"/>
                                            </p:txEl>
                                          </p:spTgt>
                                        </p:tgtEl>
                                      </p:cBhvr>
                                    </p:animEffect>
                                  </p:childTnLst>
                                </p:cTn>
                              </p:par>
                              <p:par>
                                <p:cTn id="33" presetID="3" presetClass="entr" presetSubtype="10" fill="hold" grpId="1"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par>
                                <p:cTn id="36" presetID="3" presetClass="entr" presetSubtype="10" fill="hold" grpId="1"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blinds(horizontal)">
                                      <p:cBhvr>
                                        <p:cTn id="38" dur="500"/>
                                        <p:tgtEl>
                                          <p:spTgt spid="3">
                                            <p:txEl>
                                              <p:pRg st="4" end="4"/>
                                            </p:txEl>
                                          </p:spTgt>
                                        </p:tgtEl>
                                      </p:cBhvr>
                                    </p:animEffect>
                                  </p:childTnLst>
                                </p:cTn>
                              </p:par>
                              <p:par>
                                <p:cTn id="39" presetID="3" presetClass="entr" presetSubtype="10" fill="hold" grpId="1"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blinds(horizontal)">
                                      <p:cBhvr>
                                        <p:cTn id="41" dur="500"/>
                                        <p:tgtEl>
                                          <p:spTgt spid="3">
                                            <p:txEl>
                                              <p:pRg st="5" end="5"/>
                                            </p:txEl>
                                          </p:spTgt>
                                        </p:tgtEl>
                                      </p:cBhvr>
                                    </p:animEffect>
                                  </p:childTnLst>
                                </p:cTn>
                              </p:par>
                              <p:par>
                                <p:cTn id="42" presetID="3" presetClass="entr" presetSubtype="10" fill="hold" grpId="1"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linds(horizontal)">
                                      <p:cBhvr>
                                        <p:cTn id="44" dur="500"/>
                                        <p:tgtEl>
                                          <p:spTgt spid="3">
                                            <p:txEl>
                                              <p:pRg st="6" end="6"/>
                                            </p:txEl>
                                          </p:spTgt>
                                        </p:tgtEl>
                                      </p:cBhvr>
                                    </p:animEffect>
                                  </p:childTnLst>
                                </p:cTn>
                              </p:par>
                              <p:par>
                                <p:cTn id="45" presetID="3" presetClass="entr" presetSubtype="10" fill="hold" grpId="1"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linds(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4"/>
            <a:ext cx="7498080" cy="1143000"/>
          </a:xfrm>
        </p:spPr>
        <p:txBody>
          <a:bodyPr>
            <a:normAutofit/>
          </a:bodyPr>
          <a:lstStyle/>
          <a:p>
            <a:r>
              <a:rPr lang="en-US" u="sng" dirty="0" smtClean="0"/>
              <a:t>Artifacts</a:t>
            </a:r>
            <a:endParaRPr lang="en-IN" u="sng" dirty="0"/>
          </a:p>
        </p:txBody>
      </p:sp>
      <p:pic>
        <p:nvPicPr>
          <p:cNvPr id="3" name="Picture 2" descr="220px-Royal_Thai_Police_officer">
            <a:hlinkClick r:id="rId2"/>
          </p:cNvPr>
          <p:cNvPicPr>
            <a:picLocks noChangeAspect="1" noChangeArrowheads="1"/>
          </p:cNvPicPr>
          <p:nvPr/>
        </p:nvPicPr>
        <p:blipFill>
          <a:blip r:embed="rId3" cstate="print"/>
          <a:srcRect/>
          <a:stretch>
            <a:fillRect/>
          </a:stretch>
        </p:blipFill>
        <p:spPr bwMode="auto">
          <a:xfrm>
            <a:off x="1357322" y="1428736"/>
            <a:ext cx="3714744" cy="42148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4" descr="F:\wall\movie\fashionable-casual-bright-wedding-dress-in-color-axw44.jpg"/>
          <p:cNvPicPr>
            <a:picLocks noChangeAspect="1" noChangeArrowheads="1"/>
          </p:cNvPicPr>
          <p:nvPr/>
        </p:nvPicPr>
        <p:blipFill>
          <a:blip r:embed="rId4" cstate="print"/>
          <a:srcRect/>
          <a:stretch>
            <a:fillRect/>
          </a:stretch>
        </p:blipFill>
        <p:spPr bwMode="auto">
          <a:xfrm>
            <a:off x="5449605" y="1285860"/>
            <a:ext cx="3337237" cy="4286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Silence</a:t>
            </a:r>
            <a:endParaRPr lang="en-IN" u="sng" dirty="0"/>
          </a:p>
        </p:txBody>
      </p:sp>
      <p:sp>
        <p:nvSpPr>
          <p:cNvPr id="3" name="Content Placeholder 2"/>
          <p:cNvSpPr>
            <a:spLocks noGrp="1"/>
          </p:cNvSpPr>
          <p:nvPr>
            <p:ph idx="1"/>
          </p:nvPr>
        </p:nvSpPr>
        <p:spPr>
          <a:xfrm>
            <a:off x="1128746" y="1142984"/>
            <a:ext cx="7800972" cy="4983179"/>
          </a:xfrm>
        </p:spPr>
        <p:txBody>
          <a:bodyPr>
            <a:normAutofit fontScale="85000" lnSpcReduction="20000"/>
          </a:bodyPr>
          <a:lstStyle/>
          <a:p>
            <a:pPr>
              <a:buNone/>
            </a:pPr>
            <a:endParaRPr lang="en-IN" dirty="0" smtClean="0"/>
          </a:p>
          <a:p>
            <a:pPr>
              <a:buNone/>
            </a:pPr>
            <a:r>
              <a:rPr lang="en-US" dirty="0" smtClean="0"/>
              <a:t>    </a:t>
            </a:r>
            <a:r>
              <a:rPr lang="en-US" sz="3800" b="1" dirty="0" smtClean="0"/>
              <a:t>Silence can communicate</a:t>
            </a:r>
            <a:endParaRPr lang="en-IN" sz="3800" b="1" dirty="0" smtClean="0"/>
          </a:p>
          <a:p>
            <a:r>
              <a:rPr lang="en-US" dirty="0" smtClean="0"/>
              <a:t>– Agreement.</a:t>
            </a:r>
            <a:endParaRPr lang="en-IN" dirty="0" smtClean="0"/>
          </a:p>
          <a:p>
            <a:r>
              <a:rPr lang="en-US" dirty="0" smtClean="0"/>
              <a:t>– Disagreement.</a:t>
            </a:r>
            <a:endParaRPr lang="en-IN" dirty="0" smtClean="0"/>
          </a:p>
          <a:p>
            <a:r>
              <a:rPr lang="en-US" dirty="0" smtClean="0"/>
              <a:t>– Confusion.</a:t>
            </a:r>
            <a:endParaRPr lang="en-IN" dirty="0" smtClean="0"/>
          </a:p>
          <a:p>
            <a:r>
              <a:rPr lang="en-US" dirty="0" smtClean="0"/>
              <a:t>– Respect.</a:t>
            </a:r>
            <a:endParaRPr lang="en-IN" dirty="0" smtClean="0"/>
          </a:p>
          <a:p>
            <a:r>
              <a:rPr lang="en-US" dirty="0" smtClean="0"/>
              <a:t>– Sadness.</a:t>
            </a:r>
            <a:endParaRPr lang="en-IN" dirty="0" smtClean="0"/>
          </a:p>
          <a:p>
            <a:r>
              <a:rPr lang="en-US" dirty="0" smtClean="0"/>
              <a:t>– Thoughtfulness, or any number of  meanings. </a:t>
            </a:r>
            <a:endParaRPr lang="en-IN" dirty="0" smtClean="0"/>
          </a:p>
          <a:p>
            <a:pPr>
              <a:buNone/>
            </a:pPr>
            <a:r>
              <a:rPr lang="en-US" dirty="0" smtClean="0"/>
              <a:t>    “Silence in Asia has commonly been entirely acceptable whereas in the West silence has generally been considered socially disagreeable.“ – Oliver(1971)</a:t>
            </a: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rocks.jpg"/>
          <p:cNvPicPr>
            <a:picLocks noChangeAspect="1"/>
          </p:cNvPicPr>
          <p:nvPr/>
        </p:nvPicPr>
        <p:blipFill>
          <a:blip r:embed="rId2" cstate="print"/>
          <a:stretch>
            <a:fillRect/>
          </a:stretch>
        </p:blipFill>
        <p:spPr>
          <a:xfrm>
            <a:off x="1000100" y="0"/>
            <a:ext cx="81439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u="sng" dirty="0" smtClean="0"/>
              <a:t>The Functions of Nonverbal Messages</a:t>
            </a:r>
            <a:endParaRPr lang="en-IN" u="sng" dirty="0"/>
          </a:p>
        </p:txBody>
      </p:sp>
      <p:sp>
        <p:nvSpPr>
          <p:cNvPr id="3" name="Content Placeholder 2"/>
          <p:cNvSpPr>
            <a:spLocks noGrp="1"/>
          </p:cNvSpPr>
          <p:nvPr>
            <p:ph idx="1"/>
          </p:nvPr>
        </p:nvSpPr>
        <p:spPr>
          <a:xfrm>
            <a:off x="714348" y="1071546"/>
            <a:ext cx="8429652" cy="5786454"/>
          </a:xfrm>
        </p:spPr>
        <p:txBody>
          <a:bodyPr>
            <a:normAutofit fontScale="85000" lnSpcReduction="20000"/>
          </a:bodyPr>
          <a:lstStyle/>
          <a:p>
            <a:pPr>
              <a:buNone/>
            </a:pPr>
            <a:endParaRPr lang="en-IN" dirty="0" smtClean="0"/>
          </a:p>
          <a:p>
            <a:pPr>
              <a:buNone/>
            </a:pPr>
            <a:r>
              <a:rPr lang="en-IN" dirty="0" smtClean="0"/>
              <a:t>   According to </a:t>
            </a:r>
            <a:r>
              <a:rPr lang="en-IN" b="1" dirty="0" smtClean="0">
                <a:solidFill>
                  <a:schemeClr val="accent3">
                    <a:lumMod val="75000"/>
                  </a:schemeClr>
                </a:solidFill>
              </a:rPr>
              <a:t>Burgoon</a:t>
            </a:r>
            <a:r>
              <a:rPr lang="en-IN" dirty="0" smtClean="0"/>
              <a:t> and </a:t>
            </a:r>
            <a:r>
              <a:rPr lang="en-IN" b="1" dirty="0" smtClean="0">
                <a:solidFill>
                  <a:schemeClr val="accent3">
                    <a:lumMod val="75000"/>
                  </a:schemeClr>
                </a:solidFill>
              </a:rPr>
              <a:t>Saine</a:t>
            </a:r>
            <a:r>
              <a:rPr lang="en-IN" dirty="0" smtClean="0"/>
              <a:t>, nonverbal        messages have several functions:</a:t>
            </a:r>
          </a:p>
          <a:p>
            <a:pPr>
              <a:buNone/>
            </a:pPr>
            <a:endParaRPr lang="en-IN" dirty="0" smtClean="0"/>
          </a:p>
          <a:p>
            <a:pPr lvl="2"/>
            <a:r>
              <a:rPr lang="en-IN" sz="3300" dirty="0" smtClean="0"/>
              <a:t>Nonverbal messages often </a:t>
            </a:r>
            <a:r>
              <a:rPr lang="en-IN" sz="3300" b="1" dirty="0" smtClean="0"/>
              <a:t>repeat</a:t>
            </a:r>
            <a:r>
              <a:rPr lang="en-IN" sz="3300" dirty="0" smtClean="0"/>
              <a:t> or </a:t>
            </a:r>
            <a:r>
              <a:rPr lang="en-IN" sz="3300" b="1" dirty="0" smtClean="0"/>
              <a:t>reinforce</a:t>
            </a:r>
            <a:r>
              <a:rPr lang="en-IN" sz="3300" dirty="0" smtClean="0"/>
              <a:t> a verbal message.</a:t>
            </a:r>
          </a:p>
          <a:p>
            <a:pPr lvl="2"/>
            <a:r>
              <a:rPr lang="en-IN" sz="3300" dirty="0" smtClean="0"/>
              <a:t>Nonverbal messages may also work to </a:t>
            </a:r>
            <a:r>
              <a:rPr lang="en-IN" sz="3300" b="1" dirty="0" smtClean="0"/>
              <a:t>complement</a:t>
            </a:r>
            <a:r>
              <a:rPr lang="en-IN" sz="3300" dirty="0" smtClean="0"/>
              <a:t> a verbal message.</a:t>
            </a:r>
          </a:p>
          <a:p>
            <a:pPr lvl="2"/>
            <a:r>
              <a:rPr lang="en-IN" sz="3300" dirty="0" smtClean="0"/>
              <a:t>Nonverbal messages can sometimes </a:t>
            </a:r>
            <a:r>
              <a:rPr lang="en-IN" sz="3300" b="1" dirty="0" smtClean="0"/>
              <a:t>contradict</a:t>
            </a:r>
            <a:r>
              <a:rPr lang="en-IN" sz="3300" dirty="0" smtClean="0"/>
              <a:t> verbal messages.</a:t>
            </a:r>
          </a:p>
          <a:p>
            <a:pPr lvl="2"/>
            <a:r>
              <a:rPr lang="en-IN" sz="3300" dirty="0" smtClean="0"/>
              <a:t>Nonverbal messages may also serve to </a:t>
            </a:r>
            <a:r>
              <a:rPr lang="en-IN" sz="3300" b="1" dirty="0" smtClean="0"/>
              <a:t>substitute</a:t>
            </a:r>
            <a:r>
              <a:rPr lang="en-IN" sz="3300" dirty="0" smtClean="0"/>
              <a:t> for verbal messages.</a:t>
            </a:r>
          </a:p>
          <a:p>
            <a:pPr lvl="2"/>
            <a:r>
              <a:rPr lang="en-IN" sz="3300" dirty="0" smtClean="0"/>
              <a:t>Nonverbal messages often are used to </a:t>
            </a:r>
            <a:r>
              <a:rPr lang="en-IN" sz="3300" b="1" dirty="0" smtClean="0"/>
              <a:t>regulate</a:t>
            </a:r>
            <a:r>
              <a:rPr lang="en-IN" sz="3300" dirty="0" smtClean="0"/>
              <a:t> verbal messages.</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Types of nonverbal messages</a:t>
            </a:r>
            <a:endParaRPr lang="en-IN" u="sng"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Kinesics</a:t>
            </a:r>
          </a:p>
          <a:p>
            <a:pPr>
              <a:buFont typeface="Wingdings" pitchFamily="2" charset="2"/>
              <a:buChar char="q"/>
            </a:pPr>
            <a:r>
              <a:rPr lang="en-US" dirty="0" smtClean="0"/>
              <a:t>Eye contacts</a:t>
            </a:r>
          </a:p>
          <a:p>
            <a:pPr>
              <a:buFont typeface="Wingdings" pitchFamily="2" charset="2"/>
              <a:buChar char="q"/>
            </a:pPr>
            <a:r>
              <a:rPr lang="en-US" dirty="0" smtClean="0"/>
              <a:t>Chronemics</a:t>
            </a:r>
          </a:p>
          <a:p>
            <a:pPr>
              <a:buFont typeface="Wingdings" pitchFamily="2" charset="2"/>
              <a:buChar char="q"/>
            </a:pPr>
            <a:r>
              <a:rPr lang="en-US" dirty="0" smtClean="0"/>
              <a:t>Proxemics</a:t>
            </a:r>
          </a:p>
          <a:p>
            <a:pPr>
              <a:buFont typeface="Wingdings" pitchFamily="2" charset="2"/>
              <a:buChar char="q"/>
            </a:pPr>
            <a:r>
              <a:rPr lang="en-US" dirty="0" smtClean="0"/>
              <a:t>Haptics</a:t>
            </a:r>
          </a:p>
          <a:p>
            <a:pPr>
              <a:buFont typeface="Wingdings" pitchFamily="2" charset="2"/>
              <a:buChar char="q"/>
            </a:pPr>
            <a:r>
              <a:rPr lang="en-US" dirty="0" smtClean="0"/>
              <a:t>Colour</a:t>
            </a:r>
          </a:p>
          <a:p>
            <a:pPr>
              <a:buFont typeface="Wingdings" pitchFamily="2" charset="2"/>
              <a:buChar char="q"/>
            </a:pPr>
            <a:r>
              <a:rPr lang="en-US" dirty="0" smtClean="0"/>
              <a:t>Artifactual</a:t>
            </a:r>
          </a:p>
          <a:p>
            <a:pPr>
              <a:buFont typeface="Wingdings" pitchFamily="2" charset="2"/>
              <a:buChar char="q"/>
            </a:pPr>
            <a:r>
              <a:rPr lang="en-US" dirty="0" smtClean="0"/>
              <a:t>Paralanguage</a:t>
            </a:r>
          </a:p>
          <a:p>
            <a:pPr>
              <a:buNone/>
            </a:pPr>
            <a:endParaRPr lang="en-US" dirty="0" smtClean="0"/>
          </a:p>
          <a:p>
            <a:pPr>
              <a:buNone/>
            </a:pPr>
            <a:endParaRPr lang="en-US" dirty="0" smtClean="0"/>
          </a:p>
          <a:p>
            <a:pPr>
              <a:buFont typeface="Wingdings" pitchFamily="2" charset="2"/>
              <a:buChar char="q"/>
            </a:pP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linds(horizontal)">
                                      <p:cBhvr>
                                        <p:cTn id="25" dur="500"/>
                                        <p:tgtEl>
                                          <p:spTgt spid="3">
                                            <p:txEl>
                                              <p:pRg st="5" end="5"/>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linds(horizontal)">
                                      <p:cBhvr>
                                        <p:cTn id="28" dur="500"/>
                                        <p:tgtEl>
                                          <p:spTgt spid="3">
                                            <p:txEl>
                                              <p:pRg st="6" end="6"/>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linds(horizontal)">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duotone>
              <a:schemeClr val="accent5">
                <a:shade val="45000"/>
                <a:satMod val="135000"/>
              </a:schemeClr>
              <a:prstClr val="white"/>
            </a:duotone>
            <a:lum contrast="30000"/>
          </a:blip>
          <a:srcRect/>
          <a:stretch>
            <a:fillRect/>
          </a:stretch>
        </p:blipFill>
        <p:spPr bwMode="auto">
          <a:xfrm>
            <a:off x="1000101" y="0"/>
            <a:ext cx="7858180" cy="68580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u="sng" dirty="0" smtClean="0"/>
              <a:t>Kinesics</a:t>
            </a:r>
            <a:endParaRPr lang="en-IN" sz="3900" u="sng" dirty="0"/>
          </a:p>
        </p:txBody>
      </p:sp>
      <p:sp>
        <p:nvSpPr>
          <p:cNvPr id="3" name="Content Placeholder 2"/>
          <p:cNvSpPr>
            <a:spLocks noGrp="1"/>
          </p:cNvSpPr>
          <p:nvPr>
            <p:ph idx="1"/>
          </p:nvPr>
        </p:nvSpPr>
        <p:spPr/>
        <p:txBody>
          <a:bodyPr/>
          <a:lstStyle/>
          <a:p>
            <a:pPr>
              <a:buNone/>
            </a:pPr>
            <a:r>
              <a:rPr lang="en-IN" b="1" dirty="0" smtClean="0"/>
              <a:t>   </a:t>
            </a:r>
            <a:r>
              <a:rPr lang="en-IN" dirty="0" smtClean="0"/>
              <a:t>Kinesics</a:t>
            </a:r>
            <a:r>
              <a:rPr lang="en-IN" dirty="0"/>
              <a:t>, or body language, is one of the most powerful ways that humans can communicate nonverbally. It is used to portray moods and emotions and to emphasize or contradict what is being said.</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900" u="sng" dirty="0" smtClean="0"/>
              <a:t>Kinesics</a:t>
            </a:r>
            <a:endParaRPr lang="en-IN" sz="3900" u="sng" dirty="0"/>
          </a:p>
        </p:txBody>
      </p:sp>
      <p:sp>
        <p:nvSpPr>
          <p:cNvPr id="3" name="Content Placeholder 2"/>
          <p:cNvSpPr>
            <a:spLocks noGrp="1"/>
          </p:cNvSpPr>
          <p:nvPr>
            <p:ph idx="1"/>
          </p:nvPr>
        </p:nvSpPr>
        <p:spPr/>
        <p:txBody>
          <a:bodyPr/>
          <a:lstStyle/>
          <a:p>
            <a:pPr>
              <a:buFont typeface="Wingdings" pitchFamily="2" charset="2"/>
              <a:buChar char="§"/>
            </a:pPr>
            <a:r>
              <a:rPr lang="en-US" dirty="0" smtClean="0"/>
              <a:t> Posture</a:t>
            </a:r>
          </a:p>
          <a:p>
            <a:pPr>
              <a:buFont typeface="Wingdings" pitchFamily="2" charset="2"/>
              <a:buChar char="§"/>
            </a:pPr>
            <a:r>
              <a:rPr lang="en-US" dirty="0" smtClean="0"/>
              <a:t>Gesture</a:t>
            </a:r>
          </a:p>
          <a:p>
            <a:pPr>
              <a:buFont typeface="Wingdings" pitchFamily="2" charset="2"/>
              <a:buChar char="§"/>
            </a:pPr>
            <a:r>
              <a:rPr lang="en-US" dirty="0" smtClean="0"/>
              <a:t>Facial expression</a:t>
            </a:r>
          </a:p>
          <a:p>
            <a:pPr>
              <a:buFont typeface="Wingdings" pitchFamily="2" charset="2"/>
              <a:buChar char="§"/>
            </a:pPr>
            <a:r>
              <a:rPr lang="en-US" dirty="0" smtClean="0"/>
              <a:t>Eye contact / occulesics.</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linds(horizontal)">
                                      <p:cBhvr>
                                        <p:cTn id="16" dur="500"/>
                                        <p:tgtEl>
                                          <p:spTgt spid="3">
                                            <p:txEl>
                                              <p:pRg st="2" end="2"/>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Posture</a:t>
            </a:r>
            <a:r>
              <a:rPr lang="en-US" dirty="0" smtClean="0"/>
              <a:t/>
            </a:r>
            <a:br>
              <a:rPr lang="en-US" dirty="0" smtClean="0"/>
            </a:br>
            <a:endParaRPr lang="en-IN" dirty="0"/>
          </a:p>
        </p:txBody>
      </p:sp>
      <p:sp>
        <p:nvSpPr>
          <p:cNvPr id="3" name="Content Placeholder 2"/>
          <p:cNvSpPr>
            <a:spLocks noGrp="1"/>
          </p:cNvSpPr>
          <p:nvPr>
            <p:ph sz="half" idx="1"/>
          </p:nvPr>
        </p:nvSpPr>
        <p:spPr/>
        <p:txBody>
          <a:bodyPr>
            <a:normAutofit fontScale="77500" lnSpcReduction="20000"/>
          </a:bodyPr>
          <a:lstStyle/>
          <a:p>
            <a:pPr>
              <a:buNone/>
            </a:pPr>
            <a:r>
              <a:rPr lang="en-IN" dirty="0" smtClean="0"/>
              <a:t>   </a:t>
            </a:r>
            <a:r>
              <a:rPr lang="en-IN" b="1" dirty="0" smtClean="0"/>
              <a:t>OPEN / CLOSED</a:t>
            </a:r>
          </a:p>
          <a:p>
            <a:pPr>
              <a:buNone/>
            </a:pPr>
            <a:endParaRPr lang="en-IN" dirty="0" smtClean="0"/>
          </a:p>
          <a:p>
            <a:r>
              <a:rPr lang="en-IN" dirty="0" smtClean="0"/>
              <a:t>People with arms folded and legs crossed and bodies turned away are signaling that they are rejecting messages. </a:t>
            </a:r>
          </a:p>
          <a:p>
            <a:r>
              <a:rPr lang="en-IN" dirty="0" smtClean="0"/>
              <a:t>People showing open hands, fully facing you and both feet planted on the ground are accepting them.</a:t>
            </a:r>
          </a:p>
          <a:p>
            <a:endParaRPr lang="en-IN" dirty="0"/>
          </a:p>
        </p:txBody>
      </p:sp>
      <p:sp>
        <p:nvSpPr>
          <p:cNvPr id="4" name="Content Placeholder 3"/>
          <p:cNvSpPr>
            <a:spLocks noGrp="1"/>
          </p:cNvSpPr>
          <p:nvPr>
            <p:ph sz="half" idx="2"/>
          </p:nvPr>
        </p:nvSpPr>
        <p:spPr/>
        <p:txBody>
          <a:bodyPr>
            <a:normAutofit fontScale="77500" lnSpcReduction="20000"/>
          </a:bodyPr>
          <a:lstStyle/>
          <a:p>
            <a:pPr>
              <a:buNone/>
            </a:pPr>
            <a:r>
              <a:rPr lang="en-IN" b="1" dirty="0" smtClean="0"/>
              <a:t>    FORWARD/ BACK </a:t>
            </a:r>
          </a:p>
          <a:p>
            <a:pPr>
              <a:buNone/>
            </a:pPr>
            <a:endParaRPr lang="en-US" b="1" dirty="0" smtClean="0"/>
          </a:p>
          <a:p>
            <a:r>
              <a:rPr lang="en-IN" dirty="0" smtClean="0"/>
              <a:t>When people are leaning forward and pointing towards you they are actively accepting or rejecting the message.</a:t>
            </a:r>
          </a:p>
          <a:p>
            <a:r>
              <a:rPr lang="en-IN" dirty="0" smtClean="0"/>
              <a:t>When they are leaning back, looking up at the ceiling, doodling on a pad, cleaning their glasses they are either passively absorbing or ignoring it.</a:t>
            </a:r>
          </a:p>
          <a:p>
            <a:pPr>
              <a:buNone/>
            </a:pPr>
            <a:endParaRPr lang="en-IN"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blinds(horizontal)">
                                      <p:cBhvr>
                                        <p:cTn id="16" dur="500"/>
                                        <p:tgtEl>
                                          <p:spTgt spid="4">
                                            <p:txEl>
                                              <p:pRg st="0" end="0"/>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blinds(horizontal)">
                                      <p:cBhvr>
                                        <p:cTn id="19" dur="500"/>
                                        <p:tgtEl>
                                          <p:spTgt spid="4">
                                            <p:txEl>
                                              <p:pRg st="2" end="2"/>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blinds(horizontal)">
                                      <p:cBhvr>
                                        <p:cTn id="2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1615</TotalTime>
  <Words>1378</Words>
  <Application>Microsoft Office PowerPoint</Application>
  <PresentationFormat>Экран (4:3)</PresentationFormat>
  <Paragraphs>145</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Solstice</vt:lpstr>
      <vt:lpstr>Non verbal communication</vt:lpstr>
      <vt:lpstr> NON VERBAL COMMUNICATION</vt:lpstr>
      <vt:lpstr>Слайд 3</vt:lpstr>
      <vt:lpstr>The Functions of Nonverbal Messages</vt:lpstr>
      <vt:lpstr>Types of nonverbal messages</vt:lpstr>
      <vt:lpstr>Слайд 6</vt:lpstr>
      <vt:lpstr>Kinesics</vt:lpstr>
      <vt:lpstr>Kinesics</vt:lpstr>
      <vt:lpstr>Posture </vt:lpstr>
      <vt:lpstr>Слайд 10</vt:lpstr>
      <vt:lpstr>Слайд 11</vt:lpstr>
      <vt:lpstr>Gestures </vt:lpstr>
      <vt:lpstr>Gestures</vt:lpstr>
      <vt:lpstr>Gestures</vt:lpstr>
      <vt:lpstr>Gestures</vt:lpstr>
      <vt:lpstr>Facial expressions</vt:lpstr>
      <vt:lpstr>Concept of facial expression</vt:lpstr>
      <vt:lpstr>Facial expressions</vt:lpstr>
      <vt:lpstr>Facial expression</vt:lpstr>
      <vt:lpstr>Eye contacts</vt:lpstr>
      <vt:lpstr>why it is important?</vt:lpstr>
      <vt:lpstr>     Chronemics</vt:lpstr>
      <vt:lpstr>Слайд 23</vt:lpstr>
      <vt:lpstr>Proxemics</vt:lpstr>
      <vt:lpstr>Proxemics</vt:lpstr>
      <vt:lpstr>Слайд 26</vt:lpstr>
      <vt:lpstr>Haptics</vt:lpstr>
      <vt:lpstr>Слайд 28</vt:lpstr>
      <vt:lpstr>Haptics</vt:lpstr>
      <vt:lpstr>Colour</vt:lpstr>
      <vt:lpstr>Слайд 31</vt:lpstr>
      <vt:lpstr>Artifacts </vt:lpstr>
      <vt:lpstr>Paralanguage</vt:lpstr>
      <vt:lpstr>Artifacts</vt:lpstr>
      <vt:lpstr>Silence</vt:lpstr>
      <vt:lpstr>Слайд 36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 VERBAL COMMUNICATION</dc:title>
  <dc:creator>brij</dc:creator>
  <cp:lastModifiedBy>user</cp:lastModifiedBy>
  <cp:revision>224</cp:revision>
  <dcterms:created xsi:type="dcterms:W3CDTF">2011-02-14T13:15:18Z</dcterms:created>
  <dcterms:modified xsi:type="dcterms:W3CDTF">2014-01-24T17:17:39Z</dcterms:modified>
</cp:coreProperties>
</file>